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70" r:id="rId9"/>
    <p:sldId id="262" r:id="rId10"/>
    <p:sldId id="263" r:id="rId11"/>
    <p:sldId id="271" r:id="rId12"/>
    <p:sldId id="264" r:id="rId13"/>
    <p:sldId id="272" r:id="rId14"/>
    <p:sldId id="265" r:id="rId15"/>
    <p:sldId id="273" r:id="rId16"/>
    <p:sldId id="266" r:id="rId17"/>
    <p:sldId id="267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" y="2743200"/>
            <a:ext cx="3657600" cy="1143000"/>
          </a:xfrm>
        </p:spPr>
        <p:txBody>
          <a:bodyPr/>
          <a:lstStyle>
            <a:lvl1pPr>
              <a:defRPr sz="32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04800" y="5867400"/>
            <a:ext cx="3657600" cy="609600"/>
          </a:xfrm>
        </p:spPr>
        <p:txBody>
          <a:bodyPr/>
          <a:lstStyle>
            <a:lvl1pPr marL="0" indent="0">
              <a:buFontTx/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9400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19400" y="838200"/>
            <a:ext cx="5486400" cy="38893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19400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62000"/>
            <a:ext cx="6858000" cy="838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200" y="1600200"/>
            <a:ext cx="6858000" cy="4419600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  <a:latin typeface="+mn-lt"/>
              </a:defRPr>
            </a:lvl2pPr>
            <a:lvl3pPr>
              <a:defRPr>
                <a:solidFill>
                  <a:schemeClr val="tx1"/>
                </a:solidFill>
                <a:latin typeface="+mn-lt"/>
              </a:defRPr>
            </a:lvl3pPr>
            <a:lvl4pPr>
              <a:defRPr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00900" y="838200"/>
            <a:ext cx="1714500" cy="5105400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57400" y="838200"/>
            <a:ext cx="4991100" cy="5105400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lang="en-US" sz="2400" dirty="0" smtClean="0">
                <a:solidFill>
                  <a:schemeClr val="bg2">
                    <a:lumMod val="90000"/>
                  </a:schemeClr>
                </a:solidFill>
                <a:latin typeface="+mn-lt"/>
              </a:defRPr>
            </a:lvl1pPr>
            <a:lvl2pPr>
              <a:defRPr sz="2400">
                <a:solidFill>
                  <a:schemeClr val="bg2">
                    <a:lumMod val="90000"/>
                  </a:schemeClr>
                </a:solidFill>
                <a:latin typeface="+mn-lt"/>
              </a:defRPr>
            </a:lvl2pPr>
            <a:lvl3pPr>
              <a:defRPr sz="2000">
                <a:solidFill>
                  <a:schemeClr val="bg2">
                    <a:lumMod val="90000"/>
                  </a:schemeClr>
                </a:solidFill>
                <a:latin typeface="+mn-lt"/>
              </a:defRPr>
            </a:lvl3pPr>
            <a:lvl4pPr>
              <a:defRPr sz="1800">
                <a:solidFill>
                  <a:schemeClr val="bg2">
                    <a:lumMod val="90000"/>
                  </a:schemeClr>
                </a:solidFill>
                <a:latin typeface="+mn-lt"/>
              </a:defRPr>
            </a:lvl4pPr>
            <a:lvl5pPr>
              <a:defRPr sz="1800">
                <a:solidFill>
                  <a:schemeClr val="bg2">
                    <a:lumMod val="9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185987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6858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57400" y="1600200"/>
            <a:ext cx="3352800" cy="4800600"/>
          </a:xfrm>
        </p:spPr>
        <p:txBody>
          <a:bodyPr/>
          <a:lstStyle>
            <a:lvl1pPr>
              <a:defRPr sz="2800">
                <a:solidFill>
                  <a:schemeClr val="bg2">
                    <a:lumMod val="90000"/>
                  </a:schemeClr>
                </a:solidFill>
                <a:latin typeface="+mn-lt"/>
              </a:defRPr>
            </a:lvl1pPr>
            <a:lvl2pPr>
              <a:defRPr sz="2400">
                <a:solidFill>
                  <a:schemeClr val="bg2">
                    <a:lumMod val="90000"/>
                  </a:schemeClr>
                </a:solidFill>
                <a:latin typeface="+mn-lt"/>
              </a:defRPr>
            </a:lvl2pPr>
            <a:lvl3pPr>
              <a:defRPr sz="2000">
                <a:solidFill>
                  <a:schemeClr val="bg2">
                    <a:lumMod val="90000"/>
                  </a:schemeClr>
                </a:solidFill>
                <a:latin typeface="+mn-lt"/>
              </a:defRPr>
            </a:lvl3pPr>
            <a:lvl4pPr>
              <a:defRPr sz="1800">
                <a:solidFill>
                  <a:schemeClr val="bg2">
                    <a:lumMod val="90000"/>
                  </a:schemeClr>
                </a:solidFill>
                <a:latin typeface="+mn-lt"/>
              </a:defRPr>
            </a:lvl4pPr>
            <a:lvl5pPr>
              <a:defRPr sz="1800">
                <a:solidFill>
                  <a:schemeClr val="bg2">
                    <a:lumMod val="90000"/>
                  </a:schemeClr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1600200"/>
            <a:ext cx="3352800" cy="4800600"/>
          </a:xfrm>
        </p:spPr>
        <p:txBody>
          <a:bodyPr/>
          <a:lstStyle>
            <a:lvl1pPr>
              <a:defRPr sz="2800">
                <a:solidFill>
                  <a:schemeClr val="bg2">
                    <a:lumMod val="90000"/>
                  </a:schemeClr>
                </a:solidFill>
                <a:latin typeface="+mn-lt"/>
              </a:defRPr>
            </a:lvl1pPr>
            <a:lvl2pPr>
              <a:defRPr sz="2400">
                <a:solidFill>
                  <a:schemeClr val="bg2">
                    <a:lumMod val="90000"/>
                  </a:schemeClr>
                </a:solidFill>
                <a:latin typeface="+mn-lt"/>
              </a:defRPr>
            </a:lvl2pPr>
            <a:lvl3pPr>
              <a:defRPr sz="2000">
                <a:solidFill>
                  <a:schemeClr val="bg2">
                    <a:lumMod val="90000"/>
                  </a:schemeClr>
                </a:solidFill>
                <a:latin typeface="+mn-lt"/>
              </a:defRPr>
            </a:lvl3pPr>
            <a:lvl4pPr>
              <a:defRPr sz="1800">
                <a:solidFill>
                  <a:schemeClr val="bg2">
                    <a:lumMod val="90000"/>
                  </a:schemeClr>
                </a:solidFill>
                <a:latin typeface="+mn-lt"/>
              </a:defRPr>
            </a:lvl4pPr>
            <a:lvl5pPr>
              <a:defRPr sz="1800">
                <a:solidFill>
                  <a:schemeClr val="bg2">
                    <a:lumMod val="90000"/>
                  </a:schemeClr>
                </a:solidFill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  <a:lvl2pPr>
              <a:defRPr sz="2000">
                <a:solidFill>
                  <a:schemeClr val="accent2">
                    <a:lumMod val="75000"/>
                  </a:schemeClr>
                </a:solidFill>
                <a:latin typeface="+mj-lt"/>
              </a:defRPr>
            </a:lvl2pPr>
            <a:lvl3pPr>
              <a:defRPr sz="1800">
                <a:solidFill>
                  <a:schemeClr val="accent2">
                    <a:lumMod val="75000"/>
                  </a:schemeClr>
                </a:solidFill>
                <a:latin typeface="+mj-lt"/>
              </a:defRPr>
            </a:lvl3pPr>
            <a:lvl4pPr>
              <a:defRPr sz="1600">
                <a:solidFill>
                  <a:schemeClr val="accent2">
                    <a:lumMod val="75000"/>
                  </a:schemeClr>
                </a:solidFill>
                <a:latin typeface="+mj-lt"/>
              </a:defRPr>
            </a:lvl4pPr>
            <a:lvl5pPr>
              <a:defRPr sz="1600">
                <a:solidFill>
                  <a:schemeClr val="accent2">
                    <a:lumMod val="75000"/>
                  </a:schemeClr>
                </a:solidFill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>
              <a:defRPr sz="2000">
                <a:solidFill>
                  <a:schemeClr val="accent2">
                    <a:lumMod val="75000"/>
                  </a:schemeClr>
                </a:solidFill>
                <a:latin typeface="+mn-lt"/>
              </a:defRPr>
            </a:lvl2pPr>
            <a:lvl3pPr>
              <a:defRPr sz="1800">
                <a:solidFill>
                  <a:schemeClr val="accent2">
                    <a:lumMod val="75000"/>
                  </a:schemeClr>
                </a:solidFill>
                <a:latin typeface="+mn-lt"/>
              </a:defRPr>
            </a:lvl3pPr>
            <a:lvl4pPr>
              <a:defRPr sz="1600">
                <a:solidFill>
                  <a:schemeClr val="accent2">
                    <a:lumMod val="75000"/>
                  </a:schemeClr>
                </a:solidFill>
                <a:latin typeface="+mn-lt"/>
              </a:defRPr>
            </a:lvl4pPr>
            <a:lvl5pPr>
              <a:defRPr sz="1600">
                <a:solidFill>
                  <a:schemeClr val="accent2">
                    <a:lumMod val="75000"/>
                  </a:schemeClr>
                </a:solidFill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762000"/>
            <a:ext cx="1676401" cy="673100"/>
          </a:xfrm>
        </p:spPr>
        <p:txBody>
          <a:bodyPr anchor="b"/>
          <a:lstStyle>
            <a:lvl1pPr algn="l"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838201"/>
            <a:ext cx="7010400" cy="51054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1" y="1435100"/>
            <a:ext cx="1676400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685800"/>
            <a:ext cx="6858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Your Topic Goes Here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057400" y="1600200"/>
            <a:ext cx="68580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Your Subtopics Go Here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</p:sldLayoutIdLst>
  <p:transition spd="med"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6EBD4"/>
          </a:solidFill>
          <a:latin typeface="Georg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6EBD4"/>
          </a:solidFill>
          <a:latin typeface="Georg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6EBD4"/>
          </a:solidFill>
          <a:latin typeface="Georg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6EBD4"/>
          </a:solidFill>
          <a:latin typeface="Georgia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6EBD4"/>
          </a:solidFill>
          <a:latin typeface="Georg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6EBD4"/>
          </a:solidFill>
          <a:latin typeface="Georg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6EBD4"/>
          </a:solidFill>
          <a:latin typeface="Georg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F6EBD4"/>
          </a:solidFill>
          <a:latin typeface="Georgia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bg2">
              <a:lumMod val="90000"/>
            </a:schemeClr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Arial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Arial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TesInt.java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TesFloatingPoint.java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NamaIdentifier.jav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tesBoolean.java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TipeChar.jav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743200"/>
            <a:ext cx="4343400" cy="2514600"/>
          </a:xfrm>
        </p:spPr>
        <p:txBody>
          <a:bodyPr>
            <a:normAutofit/>
          </a:bodyPr>
          <a:lstStyle/>
          <a:p>
            <a:r>
              <a:rPr lang="en-US" sz="4400" dirty="0" err="1"/>
              <a:t>Dasar</a:t>
            </a:r>
            <a:r>
              <a:rPr lang="en-US" sz="4400" dirty="0"/>
              <a:t> </a:t>
            </a:r>
            <a:r>
              <a:rPr lang="en-US" sz="4400" dirty="0" err="1"/>
              <a:t>Pemrograman</a:t>
            </a:r>
            <a:r>
              <a:rPr lang="en-US" sz="4400" dirty="0"/>
              <a:t> Java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teks</a:t>
            </a:r>
            <a:r>
              <a:rPr lang="en-US" dirty="0"/>
              <a:t> (String)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t>ebenarnya bukan tipe data dasar tapi sebuah class</a:t>
            </a:r>
          </a:p>
          <a:p>
            <a:r>
              <a:rPr lang="en-US" dirty="0"/>
              <a:t>P</a:t>
            </a:r>
            <a:r>
              <a:t>erhatikan huruf besar pada karakter pertama yang merupakan ciri class</a:t>
            </a:r>
          </a:p>
          <a:p>
            <a:r>
              <a:rPr lang="en-US" dirty="0"/>
              <a:t>N</a:t>
            </a:r>
            <a:r>
              <a:t>ilai String diapit dengan tanda petik ganda</a:t>
            </a:r>
          </a:p>
          <a:p>
            <a:r>
              <a:rPr lang="en-US" dirty="0"/>
              <a:t>C</a:t>
            </a:r>
            <a:r>
              <a:t>ontoh :</a:t>
            </a:r>
          </a:p>
          <a:p>
            <a:pPr>
              <a:buNone/>
            </a:pPr>
            <a:r>
              <a:t>	String salam = "Hallo, Selamat Pagi";</a:t>
            </a:r>
          </a:p>
          <a:p>
            <a:pPr>
              <a:buNone/>
            </a:pPr>
            <a:r>
              <a:t>	String Nama = "Dani Raharjo";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07457"/>
            <a:ext cx="7485529" cy="343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928186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bil</a:t>
            </a:r>
            <a:r>
              <a:rPr lang="en-US" dirty="0"/>
              <a:t> </a:t>
            </a:r>
            <a:r>
              <a:rPr lang="en-US" dirty="0" err="1"/>
              <a:t>Bulat</a:t>
            </a:r>
            <a:r>
              <a:rPr lang="en-US" dirty="0"/>
              <a:t> (</a:t>
            </a:r>
            <a:r>
              <a:rPr lang="en-US" dirty="0" err="1"/>
              <a:t>byte,short,int,long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t>enggunakan tiga bentuk (desimal, oktal, hexadesimal)</a:t>
            </a:r>
          </a:p>
          <a:p>
            <a:r>
              <a:rPr lang="en-US" dirty="0"/>
              <a:t>D</a:t>
            </a:r>
            <a:r>
              <a:t>efault adalah int</a:t>
            </a:r>
          </a:p>
          <a:p>
            <a:r>
              <a:rPr lang="en-US" dirty="0"/>
              <a:t>R</a:t>
            </a:r>
            <a:r>
              <a:t>ange nilai  tipe  data bil bulat</a:t>
            </a:r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r>
              <a:rPr>
                <a:hlinkClick r:id="rId2" action="ppaction://hlinkfile"/>
              </a:rPr>
              <a:t>TesInt.java</a:t>
            </a:r>
            <a:endParaRPr/>
          </a:p>
          <a:p>
            <a:pPr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641600" y="3556000"/>
          <a:ext cx="406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  <a:r>
                        <a:rPr lang="en-US" baseline="0" dirty="0"/>
                        <a:t> or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Integer</a:t>
                      </a:r>
                      <a:r>
                        <a:rPr lang="en-US" baseline="0" dirty="0"/>
                        <a:t> Length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64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600200"/>
            <a:ext cx="5830288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284300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bil</a:t>
            </a:r>
            <a:r>
              <a:rPr lang="en-US" dirty="0"/>
              <a:t> </a:t>
            </a:r>
            <a:r>
              <a:rPr lang="en-US" dirty="0" err="1"/>
              <a:t>Pecahan</a:t>
            </a:r>
            <a:r>
              <a:rPr lang="en-US" dirty="0"/>
              <a:t> (float </a:t>
            </a:r>
            <a:r>
              <a:rPr lang="en-US" dirty="0" err="1"/>
              <a:t>dan</a:t>
            </a:r>
            <a:r>
              <a:rPr lang="en-US" dirty="0"/>
              <a:t> double)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t>efault adalah double</a:t>
            </a:r>
          </a:p>
          <a:p>
            <a:r>
              <a:rPr lang="en-US" dirty="0"/>
              <a:t>R</a:t>
            </a:r>
            <a:r>
              <a:t>ange nilai tipe data bil pecahan</a:t>
            </a:r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r>
              <a:rPr lang="en-US" dirty="0"/>
              <a:t>C</a:t>
            </a:r>
            <a:r>
              <a:t>ontoh Program </a:t>
            </a:r>
          </a:p>
          <a:p>
            <a:pPr>
              <a:buNone/>
            </a:pPr>
            <a:r>
              <a:t>	</a:t>
            </a:r>
            <a:r>
              <a:rPr>
                <a:hlinkClick r:id="rId2" action="ppaction://hlinkfile"/>
              </a:rPr>
              <a:t>TestFloatingPoint.java</a:t>
            </a:r>
            <a:endParaRPr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641600" y="2743200"/>
          <a:ext cx="4064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  <a:r>
                        <a:rPr lang="en-US" baseline="0" dirty="0"/>
                        <a:t> or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Integer</a:t>
                      </a:r>
                      <a:r>
                        <a:rPr lang="en-US" baseline="0" dirty="0"/>
                        <a:t> Length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64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133600"/>
            <a:ext cx="6686550" cy="267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466340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Konversi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t>erjadi saat suatu nilai diberikan pada variable yang berbeda tipe datanya.</a:t>
            </a:r>
          </a:p>
          <a:p>
            <a:r>
              <a:rPr lang="en-US" dirty="0"/>
              <a:t>A</a:t>
            </a:r>
            <a:r>
              <a:t>turan pada konversi :</a:t>
            </a:r>
          </a:p>
          <a:p>
            <a:pPr lvl="1"/>
            <a:r>
              <a:rPr lang="en-US" dirty="0"/>
              <a:t>Boolean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dikonversi</a:t>
            </a:r>
            <a:endParaRPr lang="en-US" dirty="0"/>
          </a:p>
          <a:p>
            <a:pPr lvl="1"/>
            <a:r>
              <a:rPr lang="en-US" b="1" dirty="0"/>
              <a:t>Widening</a:t>
            </a:r>
            <a:r>
              <a:rPr lang="en-US" dirty="0"/>
              <a:t>, </a:t>
            </a:r>
            <a:r>
              <a:rPr lang="en-US" dirty="0" err="1"/>
              <a:t>syaratnya</a:t>
            </a:r>
            <a:r>
              <a:rPr lang="en-US" dirty="0"/>
              <a:t> :</a:t>
            </a:r>
          </a:p>
          <a:p>
            <a:pPr marL="1257300" lvl="1" indent="-514350" defTabSz="342900">
              <a:buFont typeface="Wingdings" pitchFamily="2" charset="2"/>
              <a:buChar char="ü"/>
            </a:pPr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sebelah</a:t>
            </a:r>
            <a:r>
              <a:rPr lang="en-US" dirty="0"/>
              <a:t> </a:t>
            </a:r>
            <a:r>
              <a:rPr lang="en-US" dirty="0" err="1"/>
              <a:t>kiri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range (</a:t>
            </a:r>
            <a:r>
              <a:rPr lang="en-US" dirty="0" err="1"/>
              <a:t>jangkauan</a:t>
            </a:r>
            <a:r>
              <a:rPr lang="en-US" dirty="0"/>
              <a:t>) </a:t>
            </a:r>
            <a:r>
              <a:rPr lang="en-US" dirty="0" err="1"/>
              <a:t>nilai</a:t>
            </a:r>
            <a:r>
              <a:rPr lang="en-US" dirty="0"/>
              <a:t> yang </a:t>
            </a:r>
            <a:r>
              <a:rPr lang="en-US" b="1" dirty="0" err="1">
                <a:solidFill>
                  <a:srgbClr val="FFFF00"/>
                </a:solidFill>
              </a:rPr>
              <a:t>lebih</a:t>
            </a:r>
            <a:r>
              <a:rPr lang="en-US" b="1" dirty="0">
                <a:solidFill>
                  <a:srgbClr val="FFFF00"/>
                </a:solidFill>
              </a:rPr>
              <a:t> </a:t>
            </a:r>
            <a:r>
              <a:rPr lang="en-US" b="1" dirty="0" err="1">
                <a:solidFill>
                  <a:srgbClr val="FFFF00"/>
                </a:solidFill>
              </a:rPr>
              <a:t>luas</a:t>
            </a:r>
            <a:r>
              <a:rPr lang="en-US" b="1" dirty="0">
                <a:solidFill>
                  <a:srgbClr val="FFFF00"/>
                </a:solidFill>
              </a:rPr>
              <a:t> </a:t>
            </a:r>
            <a:r>
              <a:rPr lang="en-US" dirty="0" err="1"/>
              <a:t>daripada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variable </a:t>
            </a:r>
            <a:r>
              <a:rPr lang="en-US" dirty="0" err="1"/>
              <a:t>di</a:t>
            </a:r>
            <a:r>
              <a:rPr lang="en-US" dirty="0"/>
              <a:t> </a:t>
            </a:r>
            <a:r>
              <a:rPr lang="en-US" dirty="0" err="1"/>
              <a:t>sebelah</a:t>
            </a:r>
            <a:r>
              <a:rPr lang="en-US" dirty="0"/>
              <a:t> </a:t>
            </a:r>
            <a:r>
              <a:rPr lang="en-US" dirty="0" err="1"/>
              <a:t>kanannya</a:t>
            </a:r>
            <a:r>
              <a:rPr lang="en-US" dirty="0"/>
              <a:t>.</a:t>
            </a:r>
          </a:p>
          <a:p>
            <a:pPr marL="1257300" lvl="1" indent="-514350" defTabSz="342900">
              <a:buFont typeface="Wingdings" pitchFamily="2" charset="2"/>
              <a:buChar char="ü"/>
            </a:pP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terpenuhi</a:t>
            </a:r>
            <a:r>
              <a:rPr lang="en-US" dirty="0"/>
              <a:t>,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b="1" dirty="0"/>
              <a:t>casting</a:t>
            </a:r>
          </a:p>
        </p:txBody>
      </p:sp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Konversi</a:t>
            </a:r>
            <a:r>
              <a:rPr lang="en-US" dirty="0"/>
              <a:t> (</a:t>
            </a:r>
            <a:r>
              <a:rPr lang="en-US" dirty="0" err="1"/>
              <a:t>lanjutan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</a:t>
            </a:r>
            <a:r>
              <a:rPr b="1"/>
              <a:t>asting</a:t>
            </a:r>
          </a:p>
          <a:p>
            <a:pPr marL="857250" indent="-571500">
              <a:buFont typeface="Wingdings" pitchFamily="2" charset="2"/>
              <a:buChar char="ü"/>
            </a:pPr>
            <a:r>
              <a:rPr lang="en-US" dirty="0"/>
              <a:t>P</a:t>
            </a:r>
            <a:r>
              <a:t>erubahan data yang dilakukan oleh user karena tidak bisa dilakukan konversi</a:t>
            </a:r>
          </a:p>
          <a:p>
            <a:pPr marL="857250" indent="-571500">
              <a:buFont typeface="Wingdings" pitchFamily="2" charset="2"/>
              <a:buChar char="ü"/>
            </a:pPr>
            <a:r>
              <a:rPr lang="en-US" dirty="0"/>
              <a:t>C</a:t>
            </a:r>
            <a:r>
              <a:t>ontoh penulisan</a:t>
            </a:r>
          </a:p>
          <a:p>
            <a:pPr marL="857250" indent="-571500">
              <a:buNone/>
            </a:pPr>
            <a:r>
              <a:t>	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971800" y="3352800"/>
            <a:ext cx="4191000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/>
              <a:t>(</a:t>
            </a:r>
            <a:r>
              <a:rPr lang="en-US" sz="2000" b="1" dirty="0" err="1"/>
              <a:t>Tipe</a:t>
            </a:r>
            <a:r>
              <a:rPr lang="en-US" sz="2000" b="1" dirty="0"/>
              <a:t> Data) </a:t>
            </a:r>
            <a:r>
              <a:rPr lang="en-US" sz="2000" b="1" dirty="0" err="1"/>
              <a:t>Ekspresi</a:t>
            </a:r>
            <a:endParaRPr lang="en-US" sz="2000" b="1" dirty="0"/>
          </a:p>
        </p:txBody>
      </p:sp>
      <p:sp>
        <p:nvSpPr>
          <p:cNvPr id="5" name="Rounded Rectangle 4"/>
          <p:cNvSpPr/>
          <p:nvPr/>
        </p:nvSpPr>
        <p:spPr>
          <a:xfrm>
            <a:off x="2971800" y="4191000"/>
            <a:ext cx="4191000" cy="1752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tabLst>
                <a:tab pos="1257300" algn="l"/>
              </a:tabLst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) 3.75 	</a:t>
            </a:r>
            <a:r>
              <a:rPr lang="en-US" dirty="0">
                <a:latin typeface="Courier New" pitchFamily="49" charset="0"/>
                <a:cs typeface="Courier New" pitchFamily="49" charset="0"/>
                <a:sym typeface="Wingdings" pitchFamily="2" charset="2"/>
              </a:rPr>
              <a:t> 3</a:t>
            </a:r>
          </a:p>
          <a:p>
            <a:pPr>
              <a:tabLst>
                <a:tab pos="1257300" algn="l"/>
              </a:tabLst>
            </a:pPr>
            <a:r>
              <a:rPr lang="en-US" dirty="0">
                <a:latin typeface="Courier New" pitchFamily="49" charset="0"/>
                <a:cs typeface="Courier New" pitchFamily="49" charset="0"/>
                <a:sym typeface="Wingdings" pitchFamily="2" charset="2"/>
              </a:rPr>
              <a:t>(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Wingdings" pitchFamily="2" charset="2"/>
              </a:rPr>
              <a:t>int</a:t>
            </a:r>
            <a:r>
              <a:rPr lang="en-US" dirty="0">
                <a:latin typeface="Courier New" pitchFamily="49" charset="0"/>
                <a:cs typeface="Courier New" pitchFamily="49" charset="0"/>
                <a:sym typeface="Wingdings" pitchFamily="2" charset="2"/>
              </a:rPr>
              <a:t>) 2.0		 2</a:t>
            </a:r>
          </a:p>
          <a:p>
            <a:pPr>
              <a:tabLst>
                <a:tab pos="1257300" algn="l"/>
              </a:tabLst>
            </a:pPr>
            <a:r>
              <a:rPr lang="en-US" dirty="0">
                <a:latin typeface="Courier New" pitchFamily="49" charset="0"/>
                <a:cs typeface="Courier New" pitchFamily="49" charset="0"/>
                <a:sym typeface="Wingdings" pitchFamily="2" charset="2"/>
              </a:rPr>
              <a:t>(float)3		 3.0</a:t>
            </a:r>
          </a:p>
          <a:p>
            <a:pPr>
              <a:tabLst>
                <a:tab pos="1257300" algn="l"/>
              </a:tabLst>
            </a:pPr>
            <a:r>
              <a:rPr lang="en-US" dirty="0">
                <a:latin typeface="Courier New" pitchFamily="49" charset="0"/>
                <a:cs typeface="Courier New" pitchFamily="49" charset="0"/>
                <a:sym typeface="Wingdings" pitchFamily="2" charset="2"/>
              </a:rPr>
              <a:t>(float)1/2	 0.5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Widening </a:t>
            </a:r>
            <a:r>
              <a:rPr lang="en-US" dirty="0" err="1"/>
              <a:t>pada</a:t>
            </a:r>
            <a:r>
              <a:rPr lang="en-US" dirty="0"/>
              <a:t> casting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dirty="0"/>
              <a:t>hort s = 5;</a:t>
            </a:r>
          </a:p>
          <a:p>
            <a:r>
              <a:rPr lang="en-US" dirty="0" err="1"/>
              <a:t>i</a:t>
            </a:r>
            <a:r>
              <a:rPr dirty="0" err="1"/>
              <a:t>nt</a:t>
            </a:r>
            <a:r>
              <a:rPr dirty="0"/>
              <a:t> </a:t>
            </a:r>
            <a:r>
              <a:rPr lang="en-US" dirty="0"/>
              <a:t>I</a:t>
            </a:r>
            <a:r>
              <a:rPr dirty="0"/>
              <a:t> </a:t>
            </a:r>
            <a:r>
              <a:rPr lang="en-US" dirty="0"/>
              <a:t>=</a:t>
            </a:r>
            <a:r>
              <a:rPr dirty="0"/>
              <a:t> 100;</a:t>
            </a:r>
          </a:p>
          <a:p>
            <a:r>
              <a:rPr lang="en-US" dirty="0"/>
              <a:t>S</a:t>
            </a:r>
            <a:r>
              <a:rPr dirty="0"/>
              <a:t> = (short)</a:t>
            </a:r>
            <a:r>
              <a:rPr lang="en-US" dirty="0"/>
              <a:t>I</a:t>
            </a:r>
            <a:r>
              <a:rPr dirty="0"/>
              <a:t>;</a:t>
            </a:r>
          </a:p>
          <a:p>
            <a:endParaRPr dirty="0"/>
          </a:p>
          <a:p>
            <a:r>
              <a:rPr lang="en-US" dirty="0" err="1"/>
              <a:t>D</a:t>
            </a:r>
            <a:r>
              <a:rPr dirty="0" err="1"/>
              <a:t>ilakukan</a:t>
            </a:r>
            <a:r>
              <a:rPr dirty="0"/>
              <a:t> casting </a:t>
            </a:r>
            <a:r>
              <a:rPr dirty="0" err="1"/>
              <a:t>karena</a:t>
            </a:r>
            <a:r>
              <a:rPr dirty="0"/>
              <a:t> </a:t>
            </a:r>
            <a:r>
              <a:rPr dirty="0" err="1"/>
              <a:t>tipe</a:t>
            </a:r>
            <a:r>
              <a:rPr dirty="0"/>
              <a:t> data </a:t>
            </a:r>
            <a:r>
              <a:rPr dirty="0" err="1"/>
              <a:t>sebelah</a:t>
            </a:r>
            <a:r>
              <a:rPr dirty="0"/>
              <a:t> </a:t>
            </a:r>
            <a:r>
              <a:rPr dirty="0" err="1"/>
              <a:t>kiri</a:t>
            </a:r>
            <a:r>
              <a:rPr dirty="0"/>
              <a:t> </a:t>
            </a:r>
            <a:r>
              <a:rPr dirty="0" err="1"/>
              <a:t>lebih</a:t>
            </a:r>
            <a:r>
              <a:rPr dirty="0"/>
              <a:t> </a:t>
            </a:r>
            <a:r>
              <a:rPr dirty="0" err="1"/>
              <a:t>kecil</a:t>
            </a:r>
            <a:r>
              <a:rPr dirty="0"/>
              <a:t> </a:t>
            </a:r>
            <a:r>
              <a:rPr dirty="0" err="1"/>
              <a:t>jangkauannya</a:t>
            </a:r>
            <a:r>
              <a:rPr dirty="0"/>
              <a:t> (short) </a:t>
            </a:r>
            <a:r>
              <a:rPr dirty="0" err="1"/>
              <a:t>dibanding</a:t>
            </a:r>
            <a:r>
              <a:rPr dirty="0"/>
              <a:t> </a:t>
            </a:r>
            <a:r>
              <a:rPr dirty="0" err="1"/>
              <a:t>tipe</a:t>
            </a:r>
            <a:r>
              <a:rPr dirty="0"/>
              <a:t> data </a:t>
            </a:r>
            <a:r>
              <a:rPr dirty="0" err="1"/>
              <a:t>sebelah</a:t>
            </a:r>
            <a:r>
              <a:rPr dirty="0"/>
              <a:t> </a:t>
            </a:r>
            <a:r>
              <a:rPr dirty="0" err="1"/>
              <a:t>kanan</a:t>
            </a:r>
            <a:r>
              <a:rPr dirty="0"/>
              <a:t> (</a:t>
            </a:r>
            <a:r>
              <a:rPr dirty="0" err="1"/>
              <a:t>int</a:t>
            </a:r>
            <a:r>
              <a:rPr dirty="0"/>
              <a:t>) </a:t>
            </a:r>
            <a:r>
              <a:rPr dirty="0" err="1"/>
              <a:t>atau</a:t>
            </a:r>
            <a:r>
              <a:rPr dirty="0"/>
              <a:t> </a:t>
            </a:r>
            <a:r>
              <a:rPr dirty="0" err="1"/>
              <a:t>dengan</a:t>
            </a:r>
            <a:r>
              <a:rPr dirty="0"/>
              <a:t> kata lain </a:t>
            </a:r>
            <a:r>
              <a:rPr dirty="0" err="1"/>
              <a:t>prinsip</a:t>
            </a:r>
            <a:r>
              <a:rPr dirty="0"/>
              <a:t> widening </a:t>
            </a:r>
            <a:r>
              <a:rPr dirty="0" err="1"/>
              <a:t>tidak</a:t>
            </a:r>
            <a:r>
              <a:rPr dirty="0"/>
              <a:t> </a:t>
            </a:r>
            <a:r>
              <a:rPr dirty="0" err="1"/>
              <a:t>bisa</a:t>
            </a:r>
            <a:r>
              <a:rPr dirty="0"/>
              <a:t> </a:t>
            </a:r>
            <a:r>
              <a:rPr dirty="0" err="1"/>
              <a:t>dipenuhi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Materi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dibahas</a:t>
            </a:r>
            <a:r>
              <a:rPr lang="en-US" dirty="0"/>
              <a:t>, </a:t>
            </a:r>
            <a:r>
              <a:rPr lang="en-US" dirty="0" err="1"/>
              <a:t>a.n</a:t>
            </a:r>
            <a:r>
              <a:rPr lang="en-US" dirty="0"/>
              <a:t>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I</a:t>
            </a:r>
            <a:r>
              <a:t>dentifier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</a:t>
            </a:r>
            <a:r>
              <a:t>ipe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</a:t>
            </a:r>
            <a:r>
              <a:t>odifier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K</a:t>
            </a:r>
            <a:r>
              <a:t>onversi</a:t>
            </a:r>
          </a:p>
          <a:p>
            <a:pPr marL="457200" indent="-457200">
              <a:buNone/>
            </a:pPr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t>emberi nama variable, class, dan method</a:t>
            </a:r>
          </a:p>
          <a:p>
            <a:r>
              <a:rPr lang="en-US" dirty="0"/>
              <a:t>D</a:t>
            </a:r>
            <a:r>
              <a:t>imulai dengan sembarang huruf, underscore(_), atau dollar ($)</a:t>
            </a:r>
          </a:p>
          <a:p>
            <a:pPr lvl="1">
              <a:buNone/>
            </a:pPr>
            <a:r>
              <a:rPr lang="en-US" dirty="0" err="1"/>
              <a:t>Contoh</a:t>
            </a:r>
            <a:r>
              <a:rPr lang="en-US" dirty="0"/>
              <a:t> : 	</a:t>
            </a:r>
            <a:r>
              <a:rPr lang="en-US" dirty="0" err="1"/>
              <a:t>namaku</a:t>
            </a:r>
            <a:endParaRPr lang="en-US" dirty="0"/>
          </a:p>
          <a:p>
            <a:pPr lvl="1">
              <a:buNone/>
            </a:pPr>
            <a:r>
              <a:rPr lang="en-US" dirty="0"/>
              <a:t>			_var1</a:t>
            </a:r>
          </a:p>
          <a:p>
            <a:pPr lvl="1">
              <a:buNone/>
            </a:pPr>
            <a:r>
              <a:rPr lang="en-US" dirty="0"/>
              <a:t>			$</a:t>
            </a:r>
            <a:r>
              <a:rPr lang="en-US" dirty="0" err="1"/>
              <a:t>Harga</a:t>
            </a:r>
            <a:endParaRPr/>
          </a:p>
          <a:p>
            <a:r>
              <a:rPr lang="en-US" dirty="0"/>
              <a:t>C</a:t>
            </a:r>
            <a:r>
              <a:t>ontoh program </a:t>
            </a:r>
            <a:r>
              <a:rPr>
                <a:hlinkClick r:id="rId2" action="ppaction://hlinkfile"/>
              </a:rPr>
              <a:t>NamaIdentifier.java</a:t>
            </a:r>
            <a:r>
              <a:t> dan betulkan!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2176462"/>
            <a:ext cx="819150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867794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Keyword </a:t>
            </a:r>
            <a:r>
              <a:rPr lang="en-US" dirty="0" err="1"/>
              <a:t>dalam</a:t>
            </a:r>
            <a:r>
              <a:rPr lang="en-US" dirty="0"/>
              <a:t>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57275" y="1447800"/>
            <a:ext cx="7858125" cy="4786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Tipe</a:t>
            </a:r>
            <a:r>
              <a:rPr lang="en-US" dirty="0"/>
              <a:t> 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D</a:t>
            </a:r>
            <a:r>
              <a:t>alam Java, tipe data dasar ada 8 yaitu 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</a:t>
            </a:r>
            <a:r>
              <a:t>oolean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logika</a:t>
            </a:r>
            <a:endParaRPr lang="en-US" dirty="0">
              <a:sym typeface="Wingdings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>
                <a:sym typeface="Wingdings" pitchFamily="2" charset="2"/>
              </a:rPr>
              <a:t>Char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Karakter</a:t>
            </a:r>
            <a:endParaRPr>
              <a:sym typeface="Wingdings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>
                <a:sym typeface="Wingdings" pitchFamily="2" charset="2"/>
              </a:rPr>
              <a:t>Byte</a:t>
            </a:r>
          </a:p>
          <a:p>
            <a:pPr marL="457200" indent="-457200">
              <a:buFont typeface="+mj-lt"/>
              <a:buAutoNum type="arabicPeriod"/>
            </a:pPr>
            <a:r>
              <a:rPr>
                <a:sym typeface="Wingdings" pitchFamily="2" charset="2"/>
              </a:rPr>
              <a:t>Short</a:t>
            </a:r>
          </a:p>
          <a:p>
            <a:pPr marL="457200" indent="-457200">
              <a:buFont typeface="+mj-lt"/>
              <a:buAutoNum type="arabicPeriod"/>
            </a:pPr>
            <a:r>
              <a:rPr>
                <a:sym typeface="Wingdings" pitchFamily="2" charset="2"/>
              </a:rPr>
              <a:t>Int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L</a:t>
            </a:r>
            <a:r>
              <a:rPr>
                <a:sym typeface="Wingdings" pitchFamily="2" charset="2"/>
              </a:rPr>
              <a:t>ong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F</a:t>
            </a:r>
            <a:r>
              <a:rPr>
                <a:sym typeface="Wingdings" pitchFamily="2" charset="2"/>
              </a:rPr>
              <a:t>loat</a:t>
            </a:r>
          </a:p>
          <a:p>
            <a:pPr marL="457200" indent="-457200">
              <a:buFont typeface="+mj-lt"/>
              <a:buAutoNum type="arabicPeriod"/>
            </a:pPr>
            <a:r>
              <a:rPr>
                <a:sym typeface="Wingdings" pitchFamily="2" charset="2"/>
              </a:rPr>
              <a:t>double</a:t>
            </a:r>
            <a:endParaRPr lang="en-US" dirty="0">
              <a:sym typeface="Wingdings" pitchFamily="2" charset="2"/>
            </a:endParaRPr>
          </a:p>
        </p:txBody>
      </p:sp>
      <p:sp>
        <p:nvSpPr>
          <p:cNvPr id="4" name="Right Brace 3"/>
          <p:cNvSpPr/>
          <p:nvPr/>
        </p:nvSpPr>
        <p:spPr>
          <a:xfrm>
            <a:off x="3657600" y="3048000"/>
            <a:ext cx="381000" cy="1447800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191000" y="3500735"/>
            <a:ext cx="21964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1">
                    <a:lumMod val="85000"/>
                  </a:schemeClr>
                </a:solidFill>
              </a:rPr>
              <a:t>Bilangan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</a:rPr>
              <a:t>Bulat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ight Brace 5"/>
          <p:cNvSpPr/>
          <p:nvPr/>
        </p:nvSpPr>
        <p:spPr>
          <a:xfrm>
            <a:off x="3733800" y="4800600"/>
            <a:ext cx="152400" cy="609600"/>
          </a:xfrm>
          <a:prstGeom prst="rightBrac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114800" y="4796135"/>
            <a:ext cx="2616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1">
                    <a:lumMod val="85000"/>
                  </a:schemeClr>
                </a:solidFill>
              </a:rPr>
              <a:t>Bilangan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</a:rPr>
              <a:t>Pecahan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Tipe</a:t>
            </a:r>
            <a:r>
              <a:rPr lang="en-US" dirty="0"/>
              <a:t> Data Boolean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t>empunyai dua kemungkinan nilai : </a:t>
            </a:r>
          </a:p>
          <a:p>
            <a:pPr lvl="1"/>
            <a:r>
              <a:rPr lang="en-US" dirty="0"/>
              <a:t>true</a:t>
            </a:r>
          </a:p>
          <a:p>
            <a:pPr lvl="1"/>
            <a:r>
              <a:rPr lang="en-US" dirty="0"/>
              <a:t>false </a:t>
            </a:r>
            <a:endParaRPr/>
          </a:p>
          <a:p>
            <a:r>
              <a:rPr lang="en-US" dirty="0"/>
              <a:t>C</a:t>
            </a:r>
            <a:r>
              <a:t>ontoh </a:t>
            </a:r>
          </a:p>
          <a:p>
            <a:pPr lvl="1">
              <a:buNone/>
            </a:pPr>
            <a:r>
              <a:rPr lang="en-US" dirty="0"/>
              <a:t>Boolean bil1 = true;</a:t>
            </a:r>
          </a:p>
          <a:p>
            <a:r>
              <a:rPr lang="en-US" dirty="0"/>
              <a:t>P</a:t>
            </a:r>
            <a:r>
              <a:t>enggunaan pada program</a:t>
            </a:r>
          </a:p>
          <a:p>
            <a:pPr lvl="1">
              <a:buNone/>
            </a:pPr>
            <a:r>
              <a:rPr lang="en-US" dirty="0">
                <a:hlinkClick r:id="rId2" action="ppaction://hlinkfile"/>
              </a:rPr>
              <a:t>TesBoolean.java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802356"/>
            <a:ext cx="7774423" cy="360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13436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teks</a:t>
            </a:r>
            <a:r>
              <a:rPr lang="en-US" dirty="0"/>
              <a:t> (char)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t>irepresentasikan dalam 16 bit unicode</a:t>
            </a:r>
          </a:p>
          <a:p>
            <a:r>
              <a:rPr lang="en-US" dirty="0"/>
              <a:t>N</a:t>
            </a:r>
            <a:r>
              <a:t>ilai karakter diapit dengan tanda petik tunggal</a:t>
            </a:r>
          </a:p>
          <a:p>
            <a:r>
              <a:rPr lang="en-US" dirty="0"/>
              <a:t>C</a:t>
            </a:r>
            <a:r>
              <a:t>ontoh :	'a'	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huruf</a:t>
            </a:r>
            <a:r>
              <a:rPr>
                <a:sym typeface="Wingdings" pitchFamily="2" charset="2"/>
              </a:rPr>
              <a:t> a</a:t>
            </a:r>
          </a:p>
          <a:p>
            <a:pPr>
              <a:buNone/>
            </a:pPr>
            <a:r>
              <a:rPr>
                <a:sym typeface="Wingdings" pitchFamily="2" charset="2"/>
              </a:rPr>
              <a:t>			'\t'	</a:t>
            </a:r>
            <a:r>
              <a:rPr lang="en-US" dirty="0">
                <a:sym typeface="Wingdings" pitchFamily="2" charset="2"/>
              </a:rPr>
              <a:t> tab</a:t>
            </a:r>
          </a:p>
          <a:p>
            <a:r>
              <a:rPr>
                <a:sym typeface="Wingdings" pitchFamily="2" charset="2"/>
              </a:rPr>
              <a:t>Contoh Program :</a:t>
            </a:r>
          </a:p>
          <a:p>
            <a:pPr>
              <a:buNone/>
            </a:pPr>
            <a:r>
              <a:rPr>
                <a:sym typeface="Wingdings" pitchFamily="2" charset="2"/>
              </a:rPr>
              <a:t>	</a:t>
            </a:r>
            <a:r>
              <a:rPr>
                <a:sym typeface="Wingdings" pitchFamily="2" charset="2"/>
                <a:hlinkClick r:id="rId2" action="ppaction://hlinkfile"/>
              </a:rPr>
              <a:t>TipeChar.java</a:t>
            </a:r>
            <a:endParaRPr lang="en-US" dirty="0">
              <a:sym typeface="Wingdings" pitchFamily="2" charset="2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adding_color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ustom Desig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TS010336783</Template>
  <TotalTime>496</TotalTime>
  <Words>392</Words>
  <Application>Microsoft Office PowerPoint</Application>
  <PresentationFormat>On-screen Show (4:3)</PresentationFormat>
  <Paragraphs>106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Courier New</vt:lpstr>
      <vt:lpstr>Georgia</vt:lpstr>
      <vt:lpstr>Wingdings</vt:lpstr>
      <vt:lpstr>adding_color</vt:lpstr>
      <vt:lpstr>Dasar Pemrograman Java</vt:lpstr>
      <vt:lpstr>Materi yang akan dibahas, a.n :</vt:lpstr>
      <vt:lpstr>Identifier </vt:lpstr>
      <vt:lpstr>PowerPoint Presentation</vt:lpstr>
      <vt:lpstr>Keyword dalam Java</vt:lpstr>
      <vt:lpstr>Tipe  Data</vt:lpstr>
      <vt:lpstr>Tipe Data Boolean</vt:lpstr>
      <vt:lpstr>PowerPoint Presentation</vt:lpstr>
      <vt:lpstr>Tipe data teks (char)</vt:lpstr>
      <vt:lpstr>Tipe data teks (String)</vt:lpstr>
      <vt:lpstr>PowerPoint Presentation</vt:lpstr>
      <vt:lpstr>Tipe data bil Bulat (byte,short,int,long)</vt:lpstr>
      <vt:lpstr>PowerPoint Presentation</vt:lpstr>
      <vt:lpstr>Tipe data bil Pecahan (float dan double)</vt:lpstr>
      <vt:lpstr>PowerPoint Presentation</vt:lpstr>
      <vt:lpstr>Konversi</vt:lpstr>
      <vt:lpstr>Konversi (lanjutan)</vt:lpstr>
      <vt:lpstr>Widening pada casting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azhar</dc:creator>
  <cp:lastModifiedBy>diah priyawati</cp:lastModifiedBy>
  <cp:revision>52</cp:revision>
  <dcterms:created xsi:type="dcterms:W3CDTF">2006-08-16T00:00:00Z</dcterms:created>
  <dcterms:modified xsi:type="dcterms:W3CDTF">2017-05-26T04:35:58Z</dcterms:modified>
</cp:coreProperties>
</file>

<file path=docProps/thumbnail.jpeg>
</file>